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0" r:id="rId2"/>
    <p:sldId id="256" r:id="rId3"/>
    <p:sldId id="271" r:id="rId4"/>
    <p:sldId id="264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38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389738E-C406-4BB5-9AD7-C1A4C00D5D9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8A4D574-069C-4AB6-8614-2B8A0171F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8597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3FC126-10FF-453B-A2ED-E20AD652912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85EDEA-F4E4-4B49-9C01-6D1C0C6EFBA0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2A0A31-85BE-4E42-8DBC-65B169F22832}" type="slidenum">
              <a:rPr lang="zh-CN" altLang="en-US" smtClean="0"/>
              <a:pPr/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E87CF-D00F-4A35-BB72-1F7ED1976D2C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2A1C7A-A999-48C5-A565-9D81FE89497D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6C98B6-FBC8-4916-8862-BA796D9A169A}" type="slidenum">
              <a:rPr lang="zh-CN" altLang="en-US" smtClean="0"/>
              <a:pPr/>
              <a:t>17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6C7A75-3940-4A21-98AA-5338CE00C071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BB4D4E-DEA0-4E6D-AF3F-185D0F0E2A34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488E24-12FB-4F47-B3C2-F311D185ECD6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09CA12-E45B-427B-9546-26EF0D05F373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8B7367-3CCB-48A2-BE0C-153D5055E9B7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50AA68-5A80-4562-A4F4-9186EA268748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8419B9-EAB8-4ABC-8898-81B0F27002A2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205475-496C-4126-81B0-AA5C25365372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B2AC20-DD80-46C8-A6EE-801662FC3E17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63E5C2-A51C-4606-8E29-BACD447B909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7E51AB3-4516-4348-9466-EB61BE141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D01ED9D-ED6D-42B3-BC0E-C2E712E9DC2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C611317-DA17-483D-ACA3-4B9D557ED7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4096E91-B4D7-4650-8497-6472A1897A9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1F6652-497E-4FB6-B93B-70F393CF0B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D0F8C-FC5D-4711-B249-2D4F4A25C28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865C3-00E9-47EA-A115-DBDD848F1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1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EDC5E-84BA-484C-A13C-7C13F26ABE9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B3284-4B27-49A2-96CD-EF3315BDA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F7FF077-4905-4AE7-AFD5-F7934070665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A44238-E649-4916-AF1E-8ADBB7A53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BE49-0864-4F25-BAD0-D3CAE3FA9F7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9BD32-8D3B-4165-9996-E45EC4A549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57290" y="749989"/>
            <a:ext cx="678661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BE49-0864-4F25-BAD0-D3CAE3FA9F7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9BD32-8D3B-4165-9996-E45EC4A549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1000100" y="749989"/>
            <a:ext cx="7143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1D1C-1548-4207-9E17-F22D5940A3A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F2927-AB20-4828-BDA3-1B0FE1B3F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FBFE3-CA73-4E1A-A381-70706BBF3AA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16A41-8C30-4D11-BDCB-9C3AD5FA1C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6A772-E64C-4396-881E-1D087C37D07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36A99-0993-4D25-951D-E4D2C0116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2643174" y="749989"/>
            <a:ext cx="5500726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1000100" y="2000240"/>
            <a:ext cx="7143800" cy="428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6A772-E64C-4396-881E-1D087C37D07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36A99-0993-4D25-951D-E4D2C0116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F6358E-CB32-4C8A-9AF1-8FFECADA584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F3B4A1C-CB80-420F-BFEE-C44891957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5768E4E-0117-49CE-BA20-CEDEADA67B2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BD3868-55F7-46DE-8832-4B6858FD6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A11C4-2738-4EDB-A18D-8C7B5CE26A1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C916377-1610-4B3F-A0A9-9676D2C14B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943318-C0F1-475A-90F4-3D7BFCCB8CC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12E71A2-6A3F-4923-9CA5-82A0467E5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D17783D-9403-4D1C-A205-60169B22C1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98CE44E-FE1F-44C1-91F7-4B95926DBD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7B9DC4-3F98-44F3-8932-596B4C87615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7EBE4D-C19A-4D27-A753-5AA46D59D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A5EAB6D-17D4-4117-A298-BDE0C7124C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D1E27FA-5895-4DFB-B8BF-8B31EABC29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7" r:id="rId20"/>
    <p:sldLayoutId id="2147483688" r:id="rId21"/>
    <p:sldLayoutId id="2147483689" r:id="rId22"/>
    <p:sldLayoutId id="2147483690" r:id="rId23"/>
    <p:sldLayoutId id="2147483691" r:id="rId24"/>
    <p:sldLayoutId id="2147483692" r:id="rId2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491880" y="2143125"/>
            <a:ext cx="5328592" cy="30003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dirty="0" smtClean="0"/>
              <a:t>零上</a:t>
            </a:r>
            <a:r>
              <a:rPr lang="en-US" altLang="zh-CN" dirty="0" smtClean="0"/>
              <a:t>10</a:t>
            </a:r>
            <a:r>
              <a:rPr lang="zh-CN" altLang="en-US" dirty="0" smtClean="0"/>
              <a:t>摄氏度  可以写作 ：</a:t>
            </a:r>
            <a:r>
              <a:rPr lang="en-US" altLang="zh-CN" dirty="0" smtClean="0"/>
              <a:t>+10</a:t>
            </a:r>
            <a:r>
              <a:rPr lang="zh-CN" altLang="en-US" dirty="0" smtClean="0"/>
              <a:t>℃，</a:t>
            </a:r>
            <a:r>
              <a:rPr lang="en-US" altLang="zh-CN" dirty="0" smtClean="0"/>
              <a:t>+10</a:t>
            </a:r>
            <a:r>
              <a:rPr lang="zh-CN" altLang="en-US" dirty="0" smtClean="0"/>
              <a:t>℃是正数。“</a:t>
            </a:r>
            <a:r>
              <a:rPr lang="en-US" altLang="zh-CN" dirty="0" smtClean="0">
                <a:solidFill>
                  <a:srgbClr val="FF0000"/>
                </a:solidFill>
              </a:rPr>
              <a:t>+</a:t>
            </a:r>
            <a:r>
              <a:rPr lang="zh-CN" altLang="en-US" dirty="0" smtClean="0"/>
              <a:t>”是</a:t>
            </a:r>
            <a:r>
              <a:rPr lang="zh-CN" altLang="en-US" dirty="0" smtClean="0">
                <a:solidFill>
                  <a:srgbClr val="FF0000"/>
                </a:solidFill>
              </a:rPr>
              <a:t>正号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写数时，可以省略“</a:t>
            </a:r>
            <a:r>
              <a:rPr lang="en-US" altLang="zh-CN" dirty="0" smtClean="0">
                <a:solidFill>
                  <a:srgbClr val="FF0000"/>
                </a:solidFill>
              </a:rPr>
              <a:t>+</a:t>
            </a:r>
            <a:r>
              <a:rPr lang="zh-CN" altLang="en-US" dirty="0" smtClean="0">
                <a:solidFill>
                  <a:srgbClr val="FF0000"/>
                </a:solidFill>
              </a:rPr>
              <a:t>”</a:t>
            </a:r>
            <a:r>
              <a:rPr lang="zh-CN" altLang="en-US" dirty="0" smtClean="0"/>
              <a:t>。正数都比</a:t>
            </a:r>
            <a:r>
              <a:rPr lang="en-US" altLang="zh-CN" dirty="0" smtClean="0"/>
              <a:t>0</a:t>
            </a:r>
            <a:r>
              <a:rPr lang="zh-CN" altLang="en-US" dirty="0" smtClean="0"/>
              <a:t>大。</a:t>
            </a:r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259632" y="1249363"/>
            <a:ext cx="16986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内容占位符 4" descr="6议一议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1920" y="1052736"/>
            <a:ext cx="2595562" cy="1547812"/>
          </a:xfrm>
        </p:spPr>
      </p:pic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1214438" y="2925763"/>
            <a:ext cx="7358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600">
                <a:latin typeface="黑体" pitchFamily="2" charset="-122"/>
                <a:ea typeface="黑体" pitchFamily="2" charset="-122"/>
              </a:rPr>
              <a:t>是正数还是负数呢？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8688" y="4211638"/>
            <a:ext cx="7215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既不是正数，也不是负数。</a:t>
            </a:r>
          </a:p>
        </p:txBody>
      </p:sp>
      <p:sp>
        <p:nvSpPr>
          <p:cNvPr id="8" name="同侧圆角矩形 7"/>
          <p:cNvSpPr/>
          <p:nvPr/>
        </p:nvSpPr>
        <p:spPr>
          <a:xfrm>
            <a:off x="539552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易错提醒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524992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4"/>
          <p:cNvSpPr>
            <a:spLocks noGrp="1"/>
          </p:cNvSpPr>
          <p:nvPr>
            <p:ph type="title"/>
          </p:nvPr>
        </p:nvSpPr>
        <p:spPr>
          <a:xfrm>
            <a:off x="323528" y="1988840"/>
            <a:ext cx="2880320" cy="2304256"/>
          </a:xfrm>
        </p:spPr>
        <p:txBody>
          <a:bodyPr/>
          <a:lstStyle/>
          <a:p>
            <a:r>
              <a:rPr lang="zh-CN" altLang="en-US" sz="3200" dirty="0" smtClean="0"/>
              <a:t>把温度计上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zh-CN" altLang="en-US" sz="3200" dirty="0" smtClean="0"/>
              <a:t>的数用直线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zh-CN" altLang="en-US" sz="3200" dirty="0" smtClean="0"/>
              <a:t>上的点表示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zh-CN" altLang="en-US" sz="3200" dirty="0" smtClean="0"/>
              <a:t>出来。</a:t>
            </a:r>
          </a:p>
        </p:txBody>
      </p:sp>
      <p:sp>
        <p:nvSpPr>
          <p:cNvPr id="34819" name="内容占位符 5"/>
          <p:cNvSpPr>
            <a:spLocks noGrp="1"/>
          </p:cNvSpPr>
          <p:nvPr>
            <p:ph idx="1"/>
          </p:nvPr>
        </p:nvSpPr>
        <p:spPr>
          <a:xfrm>
            <a:off x="484074" y="5059327"/>
            <a:ext cx="8408406" cy="137004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℃右边是零上温度</a:t>
            </a:r>
            <a:r>
              <a:rPr lang="zh-CN" altLang="en-US" dirty="0">
                <a:solidFill>
                  <a:srgbClr val="FF0000"/>
                </a:solidFill>
              </a:rPr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所有的数值都比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大，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℃的左边是零下温度，所有的数值都比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小。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5076056" y="906076"/>
            <a:ext cx="14001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同侧圆角矩形 4"/>
          <p:cNvSpPr/>
          <p:nvPr/>
        </p:nvSpPr>
        <p:spPr>
          <a:xfrm>
            <a:off x="483159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84074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212975" y="2171700"/>
            <a:ext cx="4787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000125" y="5157192"/>
            <a:ext cx="7143750" cy="92868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观察直线上的数，你发现了什么？</a:t>
            </a: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357313" y="4357688"/>
            <a:ext cx="6480175" cy="736600"/>
            <a:chOff x="1357290" y="3858422"/>
            <a:chExt cx="6480000" cy="736740"/>
          </a:xfrm>
        </p:grpSpPr>
        <p:cxnSp>
          <p:nvCxnSpPr>
            <p:cNvPr id="8" name="直接箭头连接符 7"/>
            <p:cNvCxnSpPr/>
            <p:nvPr/>
          </p:nvCxnSpPr>
          <p:spPr>
            <a:xfrm>
              <a:off x="1357290" y="4142638"/>
              <a:ext cx="64800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5400000">
              <a:off x="4429782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03" name="TextBox 10"/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rot="5400000">
              <a:off x="5053664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05" name="TextBox 12"/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rot="5400000">
              <a:off x="5623561" y="4041813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07" name="TextBox 14"/>
            <p:cNvSpPr txBox="1">
              <a:spLocks noChangeArrowheads="1"/>
            </p:cNvSpPr>
            <p:nvPr/>
          </p:nvSpPr>
          <p:spPr bwMode="auto">
            <a:xfrm>
              <a:off x="5529495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rot="5400000">
              <a:off x="6195840" y="4052134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09" name="TextBox 16"/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rot="5400000">
              <a:off x="6767324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1" name="TextBox 18"/>
            <p:cNvSpPr txBox="1">
              <a:spLocks noChangeArrowheads="1"/>
            </p:cNvSpPr>
            <p:nvPr/>
          </p:nvSpPr>
          <p:spPr bwMode="auto">
            <a:xfrm>
              <a:off x="6636690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rot="5400000">
              <a:off x="7340396" y="4052134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3" name="TextBox 20"/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rot="5400000">
              <a:off x="1596976" y="4041019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5" name="TextBox 22"/>
            <p:cNvSpPr txBox="1">
              <a:spLocks noChangeArrowheads="1"/>
            </p:cNvSpPr>
            <p:nvPr/>
          </p:nvSpPr>
          <p:spPr bwMode="auto">
            <a:xfrm>
              <a:off x="1357290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rot="5400000">
              <a:off x="2166874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7" name="TextBox 24"/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rot="5400000">
              <a:off x="2738358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9" name="TextBox 26"/>
            <p:cNvSpPr txBox="1">
              <a:spLocks noChangeArrowheads="1"/>
            </p:cNvSpPr>
            <p:nvPr/>
          </p:nvSpPr>
          <p:spPr bwMode="auto">
            <a:xfrm>
              <a:off x="2500298" y="4071942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rot="5400000">
              <a:off x="3309843" y="4052134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21" name="TextBox 28"/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 rot="5400000">
              <a:off x="3882914" y="4041019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23" name="TextBox 30"/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cxnSp>
        <p:nvCxnSpPr>
          <p:cNvPr id="34" name="直接连接符 33"/>
          <p:cNvCxnSpPr/>
          <p:nvPr/>
        </p:nvCxnSpPr>
        <p:spPr>
          <a:xfrm rot="5400000">
            <a:off x="4179095" y="4320381"/>
            <a:ext cx="785812" cy="317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4929188" y="4071938"/>
            <a:ext cx="100012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000750" y="3786188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越来越大</a:t>
            </a:r>
          </a:p>
        </p:txBody>
      </p:sp>
      <p:cxnSp>
        <p:nvCxnSpPr>
          <p:cNvPr id="38" name="直接箭头连接符 37"/>
          <p:cNvCxnSpPr/>
          <p:nvPr/>
        </p:nvCxnSpPr>
        <p:spPr>
          <a:xfrm rot="10800000">
            <a:off x="3214688" y="4071938"/>
            <a:ext cx="100012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571625" y="3786188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2" charset="-122"/>
                <a:ea typeface="黑体" pitchFamily="2" charset="-122"/>
              </a:rPr>
              <a:t>越来越小</a:t>
            </a:r>
          </a:p>
        </p:txBody>
      </p:sp>
      <p:sp>
        <p:nvSpPr>
          <p:cNvPr id="41" name="内容占位符 5"/>
          <p:cNvSpPr txBox="1">
            <a:spLocks/>
          </p:cNvSpPr>
          <p:nvPr/>
        </p:nvSpPr>
        <p:spPr bwMode="auto">
          <a:xfrm>
            <a:off x="1000125" y="5812681"/>
            <a:ext cx="71437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所有负数都小于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sp>
        <p:nvSpPr>
          <p:cNvPr id="42" name="标题 4"/>
          <p:cNvSpPr txBox="1">
            <a:spLocks/>
          </p:cNvSpPr>
          <p:nvPr/>
        </p:nvSpPr>
        <p:spPr bwMode="auto">
          <a:xfrm>
            <a:off x="899592" y="976313"/>
            <a:ext cx="764381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200" dirty="0">
                <a:latin typeface="黑体" pitchFamily="2" charset="-122"/>
                <a:ea typeface="黑体" pitchFamily="2" charset="-122"/>
                <a:cs typeface="+mj-cs"/>
              </a:rPr>
              <a:t>把温度计上的数用直线上的点表示出来。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37" grpId="0"/>
      <p:bldP spid="39" grpId="0"/>
      <p:bldP spid="4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905125" y="521493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负整数：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357313" y="1406525"/>
            <a:ext cx="6480175" cy="736600"/>
            <a:chOff x="1357290" y="3858422"/>
            <a:chExt cx="6480000" cy="73674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357290" y="4142639"/>
              <a:ext cx="6480000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>
              <a:off x="4429782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28" name="TextBox 7"/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rot="5400000">
              <a:off x="5053664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0" name="TextBox 9"/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rot="5400000">
              <a:off x="5623561" y="4041814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2" name="TextBox 11"/>
            <p:cNvSpPr txBox="1">
              <a:spLocks noChangeArrowheads="1"/>
            </p:cNvSpPr>
            <p:nvPr/>
          </p:nvSpPr>
          <p:spPr bwMode="auto">
            <a:xfrm>
              <a:off x="5529495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rot="5400000">
              <a:off x="6195840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4" name="TextBox 13"/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rot="5400000">
              <a:off x="6767324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6" name="TextBox 15"/>
            <p:cNvSpPr txBox="1">
              <a:spLocks noChangeArrowheads="1"/>
            </p:cNvSpPr>
            <p:nvPr/>
          </p:nvSpPr>
          <p:spPr bwMode="auto">
            <a:xfrm>
              <a:off x="6636690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rot="5400000">
              <a:off x="7340396" y="4052134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8" name="TextBox 17"/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rot="5400000">
              <a:off x="1596976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40" name="TextBox 19"/>
            <p:cNvSpPr txBox="1">
              <a:spLocks noChangeArrowheads="1"/>
            </p:cNvSpPr>
            <p:nvPr/>
          </p:nvSpPr>
          <p:spPr bwMode="auto">
            <a:xfrm>
              <a:off x="1357290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2166874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42" name="TextBox 21"/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rot="5400000">
              <a:off x="2738358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44" name="TextBox 23"/>
            <p:cNvSpPr txBox="1">
              <a:spLocks noChangeArrowheads="1"/>
            </p:cNvSpPr>
            <p:nvPr/>
          </p:nvSpPr>
          <p:spPr bwMode="auto">
            <a:xfrm>
              <a:off x="2500298" y="4071942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rot="5400000">
              <a:off x="3309843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46" name="TextBox 25"/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rot="5400000">
              <a:off x="3882914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48" name="TextBox 27"/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846138" y="2559050"/>
            <a:ext cx="771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直线上的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-1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-2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2……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都是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整数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grpSp>
        <p:nvGrpSpPr>
          <p:cNvPr id="3" name="组合 32"/>
          <p:cNvGrpSpPr>
            <a:grpSpLocks/>
          </p:cNvGrpSpPr>
          <p:nvPr/>
        </p:nvGrpSpPr>
        <p:grpSpPr bwMode="auto">
          <a:xfrm>
            <a:off x="1571625" y="3643313"/>
            <a:ext cx="1357313" cy="1928812"/>
            <a:chOff x="1523728" y="3429000"/>
            <a:chExt cx="1357322" cy="1928826"/>
          </a:xfrm>
        </p:grpSpPr>
        <p:sp>
          <p:nvSpPr>
            <p:cNvPr id="38924" name="TextBox 29"/>
            <p:cNvSpPr txBox="1">
              <a:spLocks noChangeArrowheads="1"/>
            </p:cNvSpPr>
            <p:nvPr/>
          </p:nvSpPr>
          <p:spPr bwMode="auto">
            <a:xfrm>
              <a:off x="1523728" y="4070358"/>
              <a:ext cx="135732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itchFamily="2" charset="-122"/>
                  <a:ea typeface="黑体" pitchFamily="2" charset="-122"/>
                </a:rPr>
                <a:t>整数</a:t>
              </a:r>
            </a:p>
          </p:txBody>
        </p:sp>
        <p:sp>
          <p:nvSpPr>
            <p:cNvPr id="31" name="左大括号 30"/>
            <p:cNvSpPr/>
            <p:nvPr/>
          </p:nvSpPr>
          <p:spPr>
            <a:xfrm>
              <a:off x="2500047" y="3429000"/>
              <a:ext cx="357189" cy="1928826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905125" y="3344863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正整数：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703638" y="4273550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itchFamily="2" charset="-122"/>
                <a:ea typeface="黑体" pitchFamily="2" charset="-122"/>
              </a:rPr>
              <a:t>零：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394200" y="5227638"/>
            <a:ext cx="33210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-1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-2,-3……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394200" y="3357563"/>
            <a:ext cx="3106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3……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429125" y="4286250"/>
            <a:ext cx="164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9" grpId="0"/>
      <p:bldP spid="32" grpId="0"/>
      <p:bldP spid="34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内容占位符 5"/>
          <p:cNvSpPr>
            <a:spLocks noGrp="1"/>
          </p:cNvSpPr>
          <p:nvPr>
            <p:ph idx="1"/>
          </p:nvPr>
        </p:nvSpPr>
        <p:spPr>
          <a:xfrm>
            <a:off x="1000125" y="2000250"/>
            <a:ext cx="7143750" cy="7143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zh-CN" altLang="en-US" dirty="0" smtClean="0"/>
              <a:t>在○里填上“＞”或“＜”。</a:t>
            </a:r>
          </a:p>
        </p:txBody>
      </p:sp>
      <p:pic>
        <p:nvPicPr>
          <p:cNvPr id="39940" name="图片 4" descr="QQ截图20150204171800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5857875" y="2924175"/>
            <a:ext cx="21145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图片 5" descr="QQ截图20150204171738.jpg"/>
          <p:cNvPicPr>
            <a:picLocks noChangeAspect="1"/>
          </p:cNvPicPr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071563" y="2914650"/>
            <a:ext cx="2198687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图片 6" descr="QQ截图20150204171751.jpg"/>
          <p:cNvPicPr>
            <a:picLocks noChangeAspect="1"/>
          </p:cNvPicPr>
          <p:nvPr/>
        </p:nvPicPr>
        <p:blipFill>
          <a:blip r:embed="rId5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3500438" y="2914650"/>
            <a:ext cx="2090737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14500" y="283368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＜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52875" y="2841625"/>
            <a:ext cx="428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＞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86563" y="2857500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＜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1825" y="353218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＜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9063" y="3568700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＞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65888" y="3560763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内容占位符 5"/>
          <p:cNvSpPr>
            <a:spLocks noGrp="1"/>
          </p:cNvSpPr>
          <p:nvPr>
            <p:ph idx="1"/>
          </p:nvPr>
        </p:nvSpPr>
        <p:spPr>
          <a:xfrm>
            <a:off x="1000125" y="2000250"/>
            <a:ext cx="7143750" cy="7858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smtClean="0"/>
              <a:t>1. </a:t>
            </a:r>
            <a:r>
              <a:rPr lang="zh-CN" altLang="en-US" smtClean="0"/>
              <a:t>在括号里填上合适的数。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928688" y="3406775"/>
            <a:ext cx="6908800" cy="736600"/>
            <a:chOff x="928662" y="3858422"/>
            <a:chExt cx="6908628" cy="73674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357276" y="4142639"/>
              <a:ext cx="6480014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>
              <a:off x="4429775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1" name="TextBox 7"/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0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rot="5400000">
              <a:off x="5053658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3" name="TextBox 9"/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rot="5400000">
              <a:off x="5623557" y="4041814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5" name="TextBox 11"/>
            <p:cNvSpPr txBox="1">
              <a:spLocks noChangeArrowheads="1"/>
            </p:cNvSpPr>
            <p:nvPr/>
          </p:nvSpPr>
          <p:spPr bwMode="auto">
            <a:xfrm>
              <a:off x="5072066" y="4071148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（  ）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rot="5400000">
              <a:off x="6195837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7" name="TextBox 13"/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3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rot="5400000">
              <a:off x="6767322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9" name="TextBox 15"/>
            <p:cNvSpPr txBox="1">
              <a:spLocks noChangeArrowheads="1"/>
            </p:cNvSpPr>
            <p:nvPr/>
          </p:nvSpPr>
          <p:spPr bwMode="auto">
            <a:xfrm>
              <a:off x="6215074" y="4071148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（  ）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 rot="5400000">
              <a:off x="7340395" y="4052134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1" name="TextBox 17"/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5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rot="5400000">
              <a:off x="1596963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3" name="TextBox 19"/>
            <p:cNvSpPr txBox="1">
              <a:spLocks noChangeArrowheads="1"/>
            </p:cNvSpPr>
            <p:nvPr/>
          </p:nvSpPr>
          <p:spPr bwMode="auto">
            <a:xfrm>
              <a:off x="928662" y="4071148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（  ）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2166862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5" name="TextBox 21"/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-4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rot="5400000">
              <a:off x="2738348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7" name="TextBox 23"/>
            <p:cNvSpPr txBox="1">
              <a:spLocks noChangeArrowheads="1"/>
            </p:cNvSpPr>
            <p:nvPr/>
          </p:nvSpPr>
          <p:spPr bwMode="auto">
            <a:xfrm>
              <a:off x="2143108" y="4071942"/>
              <a:ext cx="1261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（  ）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 rot="5400000">
              <a:off x="3309833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89" name="TextBox 25"/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rot="5400000">
              <a:off x="3882906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91" name="TextBox 27"/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54373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-1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500688" y="3595688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643688" y="3595688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250950" y="3595688"/>
            <a:ext cx="785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-5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463800" y="3595688"/>
            <a:ext cx="642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-3</a:t>
            </a:r>
            <a:endParaRPr lang="zh-CN" altLang="en-US" sz="32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同侧圆角矩形 32"/>
          <p:cNvSpPr/>
          <p:nvPr/>
        </p:nvSpPr>
        <p:spPr>
          <a:xfrm>
            <a:off x="300660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34" name="直线连接符 21"/>
          <p:cNvCxnSpPr/>
          <p:nvPr/>
        </p:nvCxnSpPr>
        <p:spPr>
          <a:xfrm flipV="1">
            <a:off x="300658" y="147903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628800"/>
            <a:ext cx="7920880" cy="42862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把下面的数按从大到小的顺序排列出来。</a:t>
            </a:r>
            <a:endParaRPr lang="en-US" altLang="zh-CN" dirty="0" smtClean="0"/>
          </a:p>
          <a:p>
            <a:pPr marL="0" indent="0">
              <a:buFont typeface="Arial" charset="0"/>
              <a:buNone/>
            </a:pPr>
            <a:endParaRPr lang="en-US" altLang="zh-CN" dirty="0" smtClean="0"/>
          </a:p>
          <a:p>
            <a:pPr marL="0" indent="0" algn="ctr">
              <a:buFont typeface="Arial" charset="0"/>
              <a:buNone/>
            </a:pPr>
            <a:r>
              <a:rPr lang="en-US" altLang="zh-CN" dirty="0" smtClean="0"/>
              <a:t>-68   16   0   -33   3</a:t>
            </a:r>
            <a:r>
              <a:rPr lang="zh-CN" altLang="en-US" dirty="0" smtClean="0"/>
              <a:t>   </a:t>
            </a:r>
            <a:r>
              <a:rPr lang="en-US" altLang="zh-CN" dirty="0" smtClean="0"/>
              <a:t>-8</a:t>
            </a:r>
          </a:p>
          <a:p>
            <a:pPr marL="0" indent="0">
              <a:buFont typeface="Arial" charset="0"/>
              <a:buNone/>
            </a:pPr>
            <a:endParaRPr lang="en-US" altLang="zh-CN" dirty="0" smtClean="0"/>
          </a:p>
          <a:p>
            <a:pPr marL="0" indent="0" algn="ctr">
              <a:buFont typeface="Arial" charset="0"/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16</a:t>
            </a:r>
            <a:r>
              <a:rPr lang="zh-CN" altLang="en-US" dirty="0" smtClean="0">
                <a:solidFill>
                  <a:srgbClr val="FF0000"/>
                </a:solidFill>
              </a:rPr>
              <a:t>＞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＞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＞</a:t>
            </a:r>
            <a:r>
              <a:rPr lang="en-US" altLang="zh-CN" dirty="0" smtClean="0">
                <a:solidFill>
                  <a:srgbClr val="FF0000"/>
                </a:solidFill>
              </a:rPr>
              <a:t>-8</a:t>
            </a:r>
            <a:r>
              <a:rPr lang="zh-CN" altLang="en-US" dirty="0" smtClean="0">
                <a:solidFill>
                  <a:srgbClr val="FF0000"/>
                </a:solidFill>
              </a:rPr>
              <a:t>＞</a:t>
            </a:r>
            <a:r>
              <a:rPr lang="en-US" altLang="zh-CN" dirty="0" smtClean="0">
                <a:solidFill>
                  <a:srgbClr val="FF0000"/>
                </a:solidFill>
              </a:rPr>
              <a:t>-33</a:t>
            </a:r>
            <a:r>
              <a:rPr lang="zh-CN" altLang="en-US" dirty="0" smtClean="0">
                <a:solidFill>
                  <a:srgbClr val="FF0000"/>
                </a:solidFill>
              </a:rPr>
              <a:t>＞</a:t>
            </a:r>
            <a:r>
              <a:rPr lang="en-US" altLang="zh-CN" dirty="0" smtClean="0">
                <a:solidFill>
                  <a:srgbClr val="FF0000"/>
                </a:solidFill>
              </a:rPr>
              <a:t>-68</a:t>
            </a:r>
          </a:p>
          <a:p>
            <a:pPr marL="0" indent="0" algn="ctr">
              <a:buFont typeface="Arial" charset="0"/>
              <a:buNone/>
            </a:pPr>
            <a:endParaRPr lang="en-US" altLang="zh-CN" dirty="0" smtClean="0"/>
          </a:p>
          <a:p>
            <a:pPr marL="0" indent="0" algn="ctr">
              <a:buFont typeface="Arial" charset="0"/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内容占位符 5"/>
          <p:cNvSpPr>
            <a:spLocks noGrp="1"/>
          </p:cNvSpPr>
          <p:nvPr>
            <p:ph idx="1"/>
          </p:nvPr>
        </p:nvSpPr>
        <p:spPr>
          <a:xfrm>
            <a:off x="1000125" y="3071813"/>
            <a:ext cx="7143750" cy="714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sz="3600" dirty="0" smtClean="0"/>
              <a:t>通过这节课说一说你收获了什么？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六年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	</a:t>
            </a:r>
            <a:r>
              <a:rPr kumimoji="1" lang="zh-CN" altLang="en-US" sz="440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生活中的负数</a:t>
            </a:r>
            <a:endParaRPr lang="zh-CN" altLang="en-US" sz="4400" b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700338" y="1989138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320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1.2  </a:t>
            </a:r>
            <a:r>
              <a:rPr lang="zh-CN" altLang="zh-CN" sz="2800" dirty="0" smtClean="0"/>
              <a:t>负整数和整数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68288" y="836713"/>
            <a:ext cx="2255837" cy="648072"/>
            <a:chOff x="386506" y="1713867"/>
            <a:chExt cx="2256668" cy="649317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386506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13801" y="1713867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98913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87464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1619250" y="2133600"/>
            <a:ext cx="66960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 smtClean="0"/>
              <a:t>1</a:t>
            </a:r>
            <a:r>
              <a:rPr lang="zh-CN" altLang="zh-CN" sz="3200" dirty="0" smtClean="0"/>
              <a:t>、经历从天气预报中了解信息、表达信息并解决有关问题的过程。</a:t>
            </a:r>
          </a:p>
          <a:p>
            <a:r>
              <a:rPr lang="en-US" altLang="zh-CN" sz="3200" dirty="0" smtClean="0"/>
              <a:t>2</a:t>
            </a:r>
            <a:r>
              <a:rPr lang="zh-CN" altLang="zh-CN" sz="3200" dirty="0" smtClean="0"/>
              <a:t>、了解天气预报中数字信息的实际意义，能用数学符号表示气温，体会符号思想在温度中的应用。</a:t>
            </a:r>
          </a:p>
          <a:p>
            <a:r>
              <a:rPr lang="en-US" altLang="zh-CN" sz="3200" dirty="0" smtClean="0"/>
              <a:t>3</a:t>
            </a:r>
            <a:r>
              <a:rPr lang="zh-CN" altLang="zh-CN" sz="3200" dirty="0" smtClean="0"/>
              <a:t>、在解决问题的过程中，体会数学与日常生活的密切联系。</a:t>
            </a:r>
            <a:endParaRPr lang="zh-CN" altLang="zh-CN" sz="3200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438680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标题 2"/>
          <p:cNvSpPr>
            <a:spLocks noGrp="1"/>
          </p:cNvSpPr>
          <p:nvPr>
            <p:ph type="title"/>
          </p:nvPr>
        </p:nvSpPr>
        <p:spPr>
          <a:xfrm>
            <a:off x="1000125" y="749300"/>
            <a:ext cx="714375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写出下面的温度。</a:t>
            </a:r>
          </a:p>
        </p:txBody>
      </p:sp>
      <p:sp>
        <p:nvSpPr>
          <p:cNvPr id="29700" name="内容占位符 3"/>
          <p:cNvSpPr>
            <a:spLocks noGrp="1"/>
          </p:cNvSpPr>
          <p:nvPr>
            <p:ph idx="1"/>
          </p:nvPr>
        </p:nvSpPr>
        <p:spPr>
          <a:xfrm>
            <a:off x="1000125" y="2000250"/>
            <a:ext cx="2214563" cy="4286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zh-CN" altLang="en-US" smtClean="0"/>
              <a:t>零下</a:t>
            </a:r>
            <a:r>
              <a:rPr lang="en-US" altLang="zh-CN" smtClean="0"/>
              <a:t>40</a:t>
            </a:r>
            <a:r>
              <a:rPr lang="zh-CN" altLang="en-US" smtClean="0"/>
              <a:t>度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en-US" smtClean="0"/>
              <a:t>零上</a:t>
            </a:r>
            <a:r>
              <a:rPr lang="en-US" altLang="zh-CN" smtClean="0"/>
              <a:t>36</a:t>
            </a:r>
            <a:r>
              <a:rPr lang="zh-CN" altLang="en-US" smtClean="0"/>
              <a:t>度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en-US" smtClean="0"/>
              <a:t>零下</a:t>
            </a:r>
            <a:r>
              <a:rPr lang="en-US" altLang="zh-CN" smtClean="0"/>
              <a:t>24</a:t>
            </a:r>
            <a:r>
              <a:rPr lang="zh-CN" altLang="en-US" smtClean="0"/>
              <a:t>度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en-US" smtClean="0"/>
              <a:t>零上</a:t>
            </a:r>
            <a:r>
              <a:rPr lang="en-US" altLang="zh-CN" smtClean="0"/>
              <a:t>17</a:t>
            </a:r>
            <a:r>
              <a:rPr lang="zh-CN" altLang="en-US" smtClean="0"/>
              <a:t>度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572000" y="2000250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-40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572000" y="3074665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36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4572000" y="4298801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-24</a:t>
            </a:r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4572000" y="5378921"/>
            <a:ext cx="3714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Arial" charset="0"/>
              <a:buNone/>
            </a:pPr>
            <a:r>
              <a:rPr lang="zh-CN" altLang="en-US" sz="3200">
                <a:latin typeface="黑体" pitchFamily="2" charset="-122"/>
                <a:ea typeface="黑体" pitchFamily="2" charset="-122"/>
              </a:rPr>
              <a:t>写作：</a:t>
            </a:r>
            <a:r>
              <a:rPr lang="en-US" altLang="zh-CN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17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℃</a:t>
            </a:r>
          </a:p>
        </p:txBody>
      </p:sp>
      <p:sp>
        <p:nvSpPr>
          <p:cNvPr id="9" name="同侧圆角矩形 8"/>
          <p:cNvSpPr/>
          <p:nvPr/>
        </p:nvSpPr>
        <p:spPr>
          <a:xfrm>
            <a:off x="395536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395536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>
          <a:xfrm>
            <a:off x="1889894" y="845840"/>
            <a:ext cx="6786562" cy="1143000"/>
          </a:xfrm>
        </p:spPr>
        <p:txBody>
          <a:bodyPr/>
          <a:lstStyle/>
          <a:p>
            <a:r>
              <a:rPr lang="zh-CN" altLang="en-US" sz="3200" dirty="0" smtClean="0"/>
              <a:t>读出下面温度计上的温度。</a:t>
            </a:r>
          </a:p>
        </p:txBody>
      </p:sp>
      <p:pic>
        <p:nvPicPr>
          <p:cNvPr id="3072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>
          <a:xfrm>
            <a:off x="1770063" y="2000250"/>
            <a:ext cx="5588000" cy="3563938"/>
          </a:xfr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5643563"/>
            <a:ext cx="7143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黑体" pitchFamily="2" charset="-122"/>
                <a:ea typeface="黑体" pitchFamily="2" charset="-122"/>
              </a:rPr>
              <a:t>这些是测量气温的</a:t>
            </a: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温度计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。</a:t>
            </a: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18230" y="148478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同侧圆角矩形 8"/>
          <p:cNvSpPr/>
          <p:nvPr/>
        </p:nvSpPr>
        <p:spPr>
          <a:xfrm>
            <a:off x="395536" y="83671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标题 4"/>
          <p:cNvSpPr>
            <a:spLocks noGrp="1"/>
          </p:cNvSpPr>
          <p:nvPr>
            <p:ph type="title"/>
          </p:nvPr>
        </p:nvSpPr>
        <p:spPr>
          <a:xfrm>
            <a:off x="1000125" y="749300"/>
            <a:ext cx="7143750" cy="1143000"/>
          </a:xfrm>
        </p:spPr>
        <p:txBody>
          <a:bodyPr/>
          <a:lstStyle/>
          <a:p>
            <a:r>
              <a:rPr lang="zh-CN" altLang="en-US" smtClean="0"/>
              <a:t>认识温度计。</a:t>
            </a:r>
          </a:p>
        </p:txBody>
      </p:sp>
      <p:pic>
        <p:nvPicPr>
          <p:cNvPr id="317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>
          <a:xfrm>
            <a:off x="3708400" y="2000250"/>
            <a:ext cx="1727200" cy="4286250"/>
          </a:xfrm>
          <a:noFill/>
        </p:spPr>
      </p:pic>
      <p:cxnSp>
        <p:nvCxnSpPr>
          <p:cNvPr id="10" name="直接箭头连接符 9"/>
          <p:cNvCxnSpPr/>
          <p:nvPr/>
        </p:nvCxnSpPr>
        <p:spPr>
          <a:xfrm rot="10800000">
            <a:off x="2905125" y="3275013"/>
            <a:ext cx="164306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70038" y="2928938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玻璃管</a:t>
            </a: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4714875" y="3143250"/>
            <a:ext cx="1285875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929313" y="2820988"/>
            <a:ext cx="17859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刻度</a:t>
            </a: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572000" y="4308475"/>
            <a:ext cx="1285875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86438" y="3779838"/>
            <a:ext cx="235743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水银柱（或煤油柱）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rot="10800000">
            <a:off x="2906713" y="5059363"/>
            <a:ext cx="164306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571625" y="4713288"/>
            <a:ext cx="17859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玻璃泡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000125" y="4500563"/>
            <a:ext cx="7572375" cy="178593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mtClean="0"/>
              <a:t>-10</a:t>
            </a:r>
            <a:r>
              <a:rPr lang="zh-CN" altLang="en-US" smtClean="0"/>
              <a:t>℃和</a:t>
            </a:r>
            <a:r>
              <a:rPr lang="en-US" altLang="zh-CN" smtClean="0"/>
              <a:t>-5</a:t>
            </a:r>
            <a:r>
              <a:rPr lang="zh-CN" altLang="en-US" smtClean="0"/>
              <a:t>℃都是比</a:t>
            </a:r>
            <a:r>
              <a:rPr lang="en-US" altLang="zh-CN" smtClean="0"/>
              <a:t>0</a:t>
            </a:r>
            <a:r>
              <a:rPr lang="zh-CN" altLang="en-US" smtClean="0"/>
              <a:t>℃低的温度。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lang="en-US" altLang="zh-CN" smtClean="0"/>
              <a:t>-10</a:t>
            </a:r>
            <a:r>
              <a:rPr lang="zh-CN" altLang="en-US" smtClean="0"/>
              <a:t>、</a:t>
            </a:r>
            <a:r>
              <a:rPr lang="en-US" altLang="zh-CN" smtClean="0"/>
              <a:t>-5</a:t>
            </a:r>
            <a:r>
              <a:rPr lang="zh-CN" altLang="en-US" smtClean="0"/>
              <a:t>叫做</a:t>
            </a:r>
            <a:r>
              <a:rPr lang="zh-CN" altLang="en-US" smtClean="0">
                <a:solidFill>
                  <a:srgbClr val="FF0000"/>
                </a:solidFill>
              </a:rPr>
              <a:t>负数</a:t>
            </a:r>
            <a:r>
              <a:rPr lang="zh-CN" altLang="en-US" smtClean="0"/>
              <a:t>，它们都是比</a:t>
            </a:r>
            <a:r>
              <a:rPr lang="en-US" altLang="zh-CN" smtClean="0"/>
              <a:t>0</a:t>
            </a:r>
            <a:r>
              <a:rPr lang="zh-CN" altLang="en-US" smtClean="0"/>
              <a:t>小的数。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lang="zh-CN" altLang="en-US" smtClean="0"/>
              <a:t>“</a:t>
            </a:r>
            <a:r>
              <a:rPr lang="en-US" altLang="zh-CN" smtClean="0">
                <a:solidFill>
                  <a:srgbClr val="FF0000"/>
                </a:solidFill>
              </a:rPr>
              <a:t>-</a:t>
            </a:r>
            <a:r>
              <a:rPr lang="zh-CN" altLang="en-US" smtClean="0"/>
              <a:t>”是</a:t>
            </a:r>
            <a:r>
              <a:rPr lang="zh-CN" altLang="en-US" smtClean="0">
                <a:solidFill>
                  <a:srgbClr val="FF0000"/>
                </a:solidFill>
              </a:rPr>
              <a:t>负号</a:t>
            </a:r>
            <a:r>
              <a:rPr lang="zh-CN" altLang="en-US" smtClean="0"/>
              <a:t>。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770063" y="865188"/>
            <a:ext cx="558800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0" y="2500313"/>
            <a:ext cx="4572000" cy="22145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mtClean="0"/>
              <a:t>-5</a:t>
            </a:r>
            <a:r>
              <a:rPr lang="zh-CN" altLang="en-US" smtClean="0"/>
              <a:t>    读作：</a:t>
            </a:r>
            <a:r>
              <a:rPr lang="zh-CN" altLang="en-US" smtClean="0">
                <a:solidFill>
                  <a:srgbClr val="FF0000"/>
                </a:solidFill>
              </a:rPr>
              <a:t>负</a:t>
            </a:r>
            <a:r>
              <a:rPr lang="en-US" altLang="zh-CN" smtClean="0">
                <a:solidFill>
                  <a:srgbClr val="FF0000"/>
                </a:solidFill>
              </a:rPr>
              <a:t>5</a:t>
            </a:r>
          </a:p>
          <a:p>
            <a:pPr>
              <a:buFont typeface="Arial" charset="0"/>
              <a:buNone/>
            </a:pPr>
            <a:endParaRPr lang="en-US" altLang="zh-CN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mtClean="0"/>
              <a:t>-10   </a:t>
            </a:r>
            <a:r>
              <a:rPr lang="zh-CN" altLang="en-US" smtClean="0"/>
              <a:t>读作：</a:t>
            </a:r>
            <a:r>
              <a:rPr lang="zh-CN" altLang="en-US" smtClean="0">
                <a:solidFill>
                  <a:srgbClr val="FF0000"/>
                </a:solidFill>
              </a:rPr>
              <a:t>负</a:t>
            </a:r>
            <a:r>
              <a:rPr lang="en-US" altLang="zh-CN" smtClean="0">
                <a:solidFill>
                  <a:srgbClr val="FF0000"/>
                </a:solidFill>
              </a:rPr>
              <a:t>10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150938" y="1358900"/>
            <a:ext cx="320675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5115</TotalTime>
  <Words>519</Words>
  <Application>Microsoft Office PowerPoint</Application>
  <PresentationFormat>全屏显示(4:3)</PresentationFormat>
  <Paragraphs>129</Paragraphs>
  <Slides>18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写出下面的温度。</vt:lpstr>
      <vt:lpstr>读出下面温度计上的温度。</vt:lpstr>
      <vt:lpstr>认识温度计。</vt:lpstr>
      <vt:lpstr>PowerPoint 演示文稿</vt:lpstr>
      <vt:lpstr>PowerPoint 演示文稿</vt:lpstr>
      <vt:lpstr>PowerPoint 演示文稿</vt:lpstr>
      <vt:lpstr>PowerPoint 演示文稿</vt:lpstr>
      <vt:lpstr>把温度计上 的数用直线 上的点表示 出来。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188</cp:revision>
  <dcterms:modified xsi:type="dcterms:W3CDTF">2018-08-07T02:38:00Z</dcterms:modified>
</cp:coreProperties>
</file>